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7" r:id="rId1"/>
  </p:sldMasterIdLst>
  <p:sldIdLst>
    <p:sldId id="256" r:id="rId2"/>
    <p:sldId id="279" r:id="rId3"/>
    <p:sldId id="281" r:id="rId4"/>
    <p:sldId id="282" r:id="rId5"/>
    <p:sldId id="283" r:id="rId6"/>
    <p:sldId id="288" r:id="rId7"/>
    <p:sldId id="284" r:id="rId8"/>
    <p:sldId id="285" r:id="rId9"/>
    <p:sldId id="286" r:id="rId10"/>
    <p:sldId id="287" r:id="rId11"/>
    <p:sldId id="267" r:id="rId12"/>
    <p:sldId id="266" r:id="rId13"/>
    <p:sldId id="269" r:id="rId14"/>
    <p:sldId id="270" r:id="rId15"/>
    <p:sldId id="290" r:id="rId16"/>
    <p:sldId id="289" r:id="rId17"/>
    <p:sldId id="29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71" autoAdjust="0"/>
    <p:restoredTop sz="94660"/>
  </p:normalViewPr>
  <p:slideViewPr>
    <p:cSldViewPr snapToGrid="0">
      <p:cViewPr varScale="1">
        <p:scale>
          <a:sx n="98" d="100"/>
          <a:sy n="98" d="100"/>
        </p:scale>
        <p:origin x="19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8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144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80305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761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5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24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808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749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00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81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0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630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979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04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21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82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2508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98" r:id="rId1"/>
    <p:sldLayoutId id="2147484099" r:id="rId2"/>
    <p:sldLayoutId id="2147484100" r:id="rId3"/>
    <p:sldLayoutId id="2147484101" r:id="rId4"/>
    <p:sldLayoutId id="2147484102" r:id="rId5"/>
    <p:sldLayoutId id="2147484103" r:id="rId6"/>
    <p:sldLayoutId id="2147484104" r:id="rId7"/>
    <p:sldLayoutId id="2147484105" r:id="rId8"/>
    <p:sldLayoutId id="2147484106" r:id="rId9"/>
    <p:sldLayoutId id="2147484107" r:id="rId10"/>
    <p:sldLayoutId id="2147484108" r:id="rId11"/>
    <p:sldLayoutId id="2147484109" r:id="rId12"/>
    <p:sldLayoutId id="2147484110" r:id="rId13"/>
    <p:sldLayoutId id="2147484111" r:id="rId14"/>
    <p:sldLayoutId id="2147484112" r:id="rId15"/>
    <p:sldLayoutId id="2147484113" r:id="rId16"/>
    <p:sldLayoutId id="214748411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EB2CD4A7-8705-41F8-800E-9FE61A94C8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199" y="2050868"/>
            <a:ext cx="9124407" cy="1981795"/>
          </a:xfrm>
        </p:spPr>
        <p:txBody>
          <a:bodyPr>
            <a:normAutofit/>
          </a:bodyPr>
          <a:lstStyle/>
          <a:p>
            <a:r>
              <a:rPr sz="5400" dirty="0">
                <a:cs typeface="Calibri" panose="020F0502020204030204" pitchFamily="34" charset="0"/>
              </a:rPr>
              <a:t>Data </a:t>
            </a:r>
            <a:r>
              <a:rPr lang="it-IT" sz="5400" dirty="0" err="1">
                <a:cs typeface="Calibri" panose="020F0502020204030204" pitchFamily="34" charset="0"/>
              </a:rPr>
              <a:t>Visualization</a:t>
            </a:r>
            <a:r>
              <a:rPr lang="it-IT" sz="5400" dirty="0">
                <a:cs typeface="Calibri" panose="020F0502020204030204" pitchFamily="34" charset="0"/>
              </a:rPr>
              <a:t> </a:t>
            </a:r>
            <a:r>
              <a:rPr lang="it-IT" sz="5400" dirty="0" err="1">
                <a:cs typeface="Calibri" panose="020F0502020204030204" pitchFamily="34" charset="0"/>
              </a:rPr>
              <a:t>Challange</a:t>
            </a:r>
            <a:endParaRPr sz="5400" dirty="0">
              <a:cs typeface="Calibri" panose="020F0502020204030204" pitchFamily="34" charset="0"/>
            </a:endParaRP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84C2C503-007F-4B43-A482-03E4BA9DBE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199" y="4411620"/>
            <a:ext cx="8825658" cy="861420"/>
          </a:xfrm>
        </p:spPr>
        <p:txBody>
          <a:bodyPr/>
          <a:lstStyle/>
          <a:p>
            <a:r>
              <a:rPr lang="it-IT" dirty="0"/>
              <a:t>Sophia </a:t>
            </a:r>
            <a:r>
              <a:rPr lang="it-IT" dirty="0" err="1"/>
              <a:t>Hoeller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84EBFD-962A-3805-0368-2C604E128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20" y="367355"/>
            <a:ext cx="9404723" cy="1400530"/>
          </a:xfrm>
        </p:spPr>
        <p:txBody>
          <a:bodyPr/>
          <a:lstStyle/>
          <a:p>
            <a:r>
              <a:rPr lang="it-IT" dirty="0"/>
              <a:t>EDA-Website </a:t>
            </a:r>
            <a:r>
              <a:rPr lang="it-IT" dirty="0" err="1"/>
              <a:t>Popularity</a:t>
            </a:r>
            <a:r>
              <a:rPr lang="it-IT" dirty="0"/>
              <a:t> by </a:t>
            </a:r>
            <a:r>
              <a:rPr lang="it-IT" dirty="0" err="1"/>
              <a:t>Region</a:t>
            </a:r>
            <a:endParaRPr lang="it-IT" dirty="0"/>
          </a:p>
        </p:txBody>
      </p:sp>
      <p:pic>
        <p:nvPicPr>
          <p:cNvPr id="10" name="slide10" descr="Heatmap Website vs Region">
            <a:extLst>
              <a:ext uri="{FF2B5EF4-FFF2-40B4-BE49-F238E27FC236}">
                <a16:creationId xmlns:a16="http://schemas.microsoft.com/office/drawing/2014/main" id="{F47F8A09-8406-E851-5B26-20B61AD158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472605" y="3696508"/>
            <a:ext cx="8712095" cy="3161492"/>
          </a:xfrm>
          <a:prstGeom prst="rect">
            <a:avLst/>
          </a:prstGeom>
        </p:spPr>
      </p:pic>
      <p:pic>
        <p:nvPicPr>
          <p:cNvPr id="9" name="slide9" descr="Top Visited Websites by Region">
            <a:extLst>
              <a:ext uri="{FF2B5EF4-FFF2-40B4-BE49-F238E27FC236}">
                <a16:creationId xmlns:a16="http://schemas.microsoft.com/office/drawing/2014/main" id="{DDBB4914-DA26-8BB8-CD9E-3CDE578BF6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"/>
          <a:stretch/>
        </p:blipFill>
        <p:spPr>
          <a:xfrm>
            <a:off x="4472606" y="1311161"/>
            <a:ext cx="7719394" cy="2385347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EDF75CB-AD3E-257E-2E65-E0220BD8F692}"/>
              </a:ext>
            </a:extLst>
          </p:cNvPr>
          <p:cNvSpPr txBox="1"/>
          <p:nvPr/>
        </p:nvSpPr>
        <p:spPr>
          <a:xfrm>
            <a:off x="119269" y="1543063"/>
            <a:ext cx="423066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 err="1"/>
              <a:t>Regionally</a:t>
            </a:r>
            <a:r>
              <a:rPr lang="it-IT" b="1" dirty="0"/>
              <a:t> </a:t>
            </a:r>
            <a:r>
              <a:rPr lang="it-IT" b="1" dirty="0" err="1"/>
              <a:t>dominant</a:t>
            </a:r>
            <a:r>
              <a:rPr lang="it-IT" b="1" dirty="0"/>
              <a:t> websites:</a:t>
            </a:r>
          </a:p>
          <a:p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err="1"/>
              <a:t>site_staseratv</a:t>
            </a:r>
            <a:r>
              <a:rPr lang="it-IT" dirty="0"/>
              <a:t>, </a:t>
            </a:r>
            <a:r>
              <a:rPr lang="it-IT" dirty="0" err="1"/>
              <a:t>site_repubblica</a:t>
            </a:r>
            <a:r>
              <a:rPr lang="it-IT" dirty="0"/>
              <a:t>, and </a:t>
            </a:r>
            <a:r>
              <a:rPr lang="it-IT" dirty="0" err="1"/>
              <a:t>site_ansa</a:t>
            </a:r>
            <a:r>
              <a:rPr lang="it-IT" dirty="0"/>
              <a:t> show;</a:t>
            </a:r>
          </a:p>
          <a:p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Strong </a:t>
            </a:r>
            <a:r>
              <a:rPr lang="it-IT" dirty="0" err="1"/>
              <a:t>presence</a:t>
            </a:r>
            <a:r>
              <a:rPr lang="it-IT" dirty="0"/>
              <a:t> in </a:t>
            </a:r>
            <a:r>
              <a:rPr lang="it-IT" b="1" dirty="0" err="1"/>
              <a:t>Lombardy</a:t>
            </a:r>
            <a:r>
              <a:rPr lang="it-IT" dirty="0"/>
              <a:t>, </a:t>
            </a:r>
            <a:r>
              <a:rPr lang="it-IT" b="1" dirty="0"/>
              <a:t>Lazio</a:t>
            </a:r>
            <a:r>
              <a:rPr lang="it-IT" dirty="0"/>
              <a:t>, and </a:t>
            </a:r>
            <a:r>
              <a:rPr lang="it-IT" b="1" dirty="0"/>
              <a:t>Campania</a:t>
            </a:r>
            <a:r>
              <a:rPr lang="it-IT" dirty="0"/>
              <a:t>.</a:t>
            </a:r>
          </a:p>
          <a:p>
            <a:endParaRPr lang="it-IT" b="1" dirty="0"/>
          </a:p>
          <a:p>
            <a:endParaRPr lang="it-IT" b="1" dirty="0"/>
          </a:p>
          <a:p>
            <a:r>
              <a:rPr lang="it-IT" b="1" dirty="0" err="1"/>
              <a:t>Scattered</a:t>
            </a:r>
            <a:r>
              <a:rPr lang="it-IT" b="1" dirty="0"/>
              <a:t> </a:t>
            </a:r>
            <a:r>
              <a:rPr lang="it-IT" b="1" dirty="0" err="1"/>
              <a:t>usage</a:t>
            </a:r>
            <a:r>
              <a:rPr lang="it-IT" b="1" dirty="0"/>
              <a:t>:</a:t>
            </a:r>
          </a:p>
          <a:p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err="1"/>
              <a:t>Sites</a:t>
            </a:r>
            <a:r>
              <a:rPr lang="it-IT" dirty="0"/>
              <a:t> like </a:t>
            </a:r>
            <a:r>
              <a:rPr lang="it-IT" dirty="0" err="1"/>
              <a:t>site_giallozafferano</a:t>
            </a:r>
            <a:r>
              <a:rPr lang="it-IT" dirty="0"/>
              <a:t> and </a:t>
            </a:r>
            <a:r>
              <a:rPr lang="it-IT" dirty="0" err="1"/>
              <a:t>site_kijiji</a:t>
            </a:r>
            <a:r>
              <a:rPr lang="it-IT" dirty="0"/>
              <a:t> </a:t>
            </a:r>
            <a:r>
              <a:rPr lang="it-IT" dirty="0" err="1"/>
              <a:t>exhibit</a:t>
            </a:r>
            <a:r>
              <a:rPr lang="it-IT" dirty="0"/>
              <a:t> more </a:t>
            </a:r>
            <a:r>
              <a:rPr lang="it-IT" dirty="0" err="1"/>
              <a:t>localized</a:t>
            </a:r>
            <a:r>
              <a:rPr lang="it-IT" dirty="0"/>
              <a:t> or </a:t>
            </a:r>
            <a:r>
              <a:rPr lang="it-IT" dirty="0" err="1"/>
              <a:t>specialized</a:t>
            </a:r>
            <a:r>
              <a:rPr lang="it-IT" dirty="0"/>
              <a:t> activity patterns.</a:t>
            </a:r>
          </a:p>
          <a:p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690823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7C786FF-25B0-86A9-8A8E-18BDE8B6DF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" r="18670" b="1244"/>
          <a:stretch/>
        </p:blipFill>
        <p:spPr>
          <a:xfrm>
            <a:off x="5380383" y="2067339"/>
            <a:ext cx="6811617" cy="4797287"/>
          </a:xfrm>
          <a:prstGeom prst="rect">
            <a:avLst/>
          </a:prstGeom>
        </p:spPr>
      </p:pic>
      <p:pic>
        <p:nvPicPr>
          <p:cNvPr id="4" name="slide11" descr="Top Website by Province">
            <a:extLst>
              <a:ext uri="{FF2B5EF4-FFF2-40B4-BE49-F238E27FC236}">
                <a16:creationId xmlns:a16="http://schemas.microsoft.com/office/drawing/2014/main" id="{BDDB488A-66F3-9CB0-EA65-A1612A1C45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46"/>
          <a:stretch/>
        </p:blipFill>
        <p:spPr>
          <a:xfrm>
            <a:off x="5380383" y="1"/>
            <a:ext cx="6811617" cy="206733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007F2D0-FC6E-3AD7-028F-C644E232096E}"/>
              </a:ext>
            </a:extLst>
          </p:cNvPr>
          <p:cNvSpPr txBox="1"/>
          <p:nvPr/>
        </p:nvSpPr>
        <p:spPr>
          <a:xfrm>
            <a:off x="265043" y="64174"/>
            <a:ext cx="51153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/>
              <a:t>EDA-Website </a:t>
            </a:r>
            <a:r>
              <a:rPr lang="it-IT" sz="4000" dirty="0" err="1"/>
              <a:t>Popularity</a:t>
            </a:r>
            <a:r>
              <a:rPr lang="it-IT" sz="4000" dirty="0"/>
              <a:t> by Province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6498AC9-E8A5-4A4F-CE32-D645C54D0054}"/>
              </a:ext>
            </a:extLst>
          </p:cNvPr>
          <p:cNvSpPr txBox="1"/>
          <p:nvPr/>
        </p:nvSpPr>
        <p:spPr>
          <a:xfrm>
            <a:off x="265043" y="2203824"/>
            <a:ext cx="51153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/>
              <a:t>Bar chart insights: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site_staseraTV</a:t>
            </a:r>
            <a:r>
              <a:rPr lang="it-IT" dirty="0"/>
              <a:t> leads;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Followed</a:t>
            </a:r>
            <a:r>
              <a:rPr lang="it-IT" dirty="0"/>
              <a:t> by </a:t>
            </a:r>
            <a:r>
              <a:rPr lang="it-IT" dirty="0" err="1"/>
              <a:t>site_ansa</a:t>
            </a:r>
            <a:r>
              <a:rPr lang="it-IT" dirty="0"/>
              <a:t> and </a:t>
            </a:r>
            <a:r>
              <a:rPr lang="it-IT" dirty="0" err="1"/>
              <a:t>site_repubblica</a:t>
            </a:r>
            <a:r>
              <a:rPr lang="it-IT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sites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b="1" dirty="0"/>
              <a:t>limited </a:t>
            </a:r>
            <a:r>
              <a:rPr lang="it-IT" b="1" dirty="0" err="1"/>
              <a:t>regional</a:t>
            </a:r>
            <a:r>
              <a:rPr lang="it-IT" b="1" dirty="0"/>
              <a:t> </a:t>
            </a:r>
            <a:r>
              <a:rPr lang="it-IT" b="1" dirty="0" err="1"/>
              <a:t>reach</a:t>
            </a:r>
            <a:r>
              <a:rPr lang="it-IT" b="1" dirty="0"/>
              <a:t>.</a:t>
            </a:r>
          </a:p>
          <a:p>
            <a:endParaRPr lang="it-IT" b="1" dirty="0"/>
          </a:p>
          <a:p>
            <a:endParaRPr lang="it-IT" b="1" dirty="0"/>
          </a:p>
          <a:p>
            <a:r>
              <a:rPr lang="it-IT" b="1" dirty="0" err="1"/>
              <a:t>Heatmap</a:t>
            </a:r>
            <a:r>
              <a:rPr lang="it-IT" b="1" dirty="0"/>
              <a:t> insights: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Clear spikes in activity in </a:t>
            </a:r>
            <a:r>
              <a:rPr lang="it-IT" dirty="0" err="1"/>
              <a:t>urban</a:t>
            </a:r>
            <a:r>
              <a:rPr lang="it-IT" dirty="0"/>
              <a:t> centers like </a:t>
            </a:r>
            <a:r>
              <a:rPr lang="it-IT" b="1" dirty="0"/>
              <a:t>Rome</a:t>
            </a:r>
            <a:r>
              <a:rPr lang="it-IT" dirty="0"/>
              <a:t> and </a:t>
            </a:r>
            <a:r>
              <a:rPr lang="it-IT" b="1" dirty="0"/>
              <a:t>Milan</a:t>
            </a:r>
            <a:r>
              <a:rPr lang="it-IT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High engagement on </a:t>
            </a:r>
            <a:r>
              <a:rPr lang="it-IT" dirty="0" err="1"/>
              <a:t>site_staseraTV</a:t>
            </a:r>
            <a:r>
              <a:rPr lang="it-IT" dirty="0"/>
              <a:t> and </a:t>
            </a:r>
            <a:r>
              <a:rPr lang="it-IT" dirty="0" err="1"/>
              <a:t>site_repubblica</a:t>
            </a:r>
            <a:r>
              <a:rPr lang="it-IT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provinces</a:t>
            </a:r>
            <a:r>
              <a:rPr lang="it-IT" dirty="0"/>
              <a:t> show </a:t>
            </a:r>
            <a:r>
              <a:rPr lang="it-IT" b="1" dirty="0"/>
              <a:t>limited activity</a:t>
            </a:r>
            <a:r>
              <a:rPr lang="it-IT" dirty="0"/>
              <a:t>, with </a:t>
            </a:r>
            <a:r>
              <a:rPr lang="it-IT" dirty="0" err="1"/>
              <a:t>concentration</a:t>
            </a:r>
            <a:r>
              <a:rPr lang="it-IT" dirty="0"/>
              <a:t> in a </a:t>
            </a:r>
            <a:r>
              <a:rPr lang="it-IT" dirty="0" err="1"/>
              <a:t>few</a:t>
            </a:r>
            <a:r>
              <a:rPr lang="it-IT" dirty="0"/>
              <a:t> major cities.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2FEE8CAE-FABA-1D51-8BFC-4662C5EFC4E9}"/>
              </a:ext>
            </a:extLst>
          </p:cNvPr>
          <p:cNvSpPr txBox="1"/>
          <p:nvPr/>
        </p:nvSpPr>
        <p:spPr>
          <a:xfrm>
            <a:off x="313509" y="389997"/>
            <a:ext cx="73493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/>
              <a:t>EDA-Top </a:t>
            </a:r>
            <a:r>
              <a:rPr lang="it-IT" sz="4000" dirty="0" err="1"/>
              <a:t>Visited</a:t>
            </a:r>
            <a:r>
              <a:rPr lang="it-IT" sz="4000" dirty="0"/>
              <a:t> Websites by Device </a:t>
            </a:r>
            <a:r>
              <a:rPr lang="it-IT" sz="4000" dirty="0" err="1"/>
              <a:t>Type</a:t>
            </a:r>
            <a:endParaRPr lang="it-IT" sz="40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E5F9219-2DEE-3112-45B0-CA2240C3DA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8" t="30118" r="14566" b="10723"/>
          <a:stretch/>
        </p:blipFill>
        <p:spPr>
          <a:xfrm>
            <a:off x="3777203" y="2037806"/>
            <a:ext cx="8414797" cy="454587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7767552-9E9A-5590-E00F-661A15BE21C4}"/>
              </a:ext>
            </a:extLst>
          </p:cNvPr>
          <p:cNvSpPr txBox="1"/>
          <p:nvPr/>
        </p:nvSpPr>
        <p:spPr>
          <a:xfrm>
            <a:off x="313509" y="2220686"/>
            <a:ext cx="32395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Key Features: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Mobile</a:t>
            </a:r>
            <a:r>
              <a:rPr lang="it-IT" dirty="0"/>
              <a:t> → </a:t>
            </a:r>
            <a:r>
              <a:rPr lang="it-IT" dirty="0" err="1"/>
              <a:t>dominant</a:t>
            </a:r>
            <a:r>
              <a:rPr lang="it-IT" dirty="0"/>
              <a:t> on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sites</a:t>
            </a:r>
            <a:r>
              <a:rPr lang="it-IT" dirty="0"/>
              <a:t> (</a:t>
            </a:r>
            <a:r>
              <a:rPr lang="it-IT" dirty="0" err="1"/>
              <a:t>staseraTV</a:t>
            </a:r>
            <a:r>
              <a:rPr lang="it-IT" dirty="0"/>
              <a:t>, ansa, gazzetta)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Desktop/Laptop</a:t>
            </a:r>
            <a:r>
              <a:rPr lang="it-IT" dirty="0"/>
              <a:t> → strong on repubblica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Tablet</a:t>
            </a:r>
            <a:r>
              <a:rPr lang="it-IT" dirty="0"/>
              <a:t> → low activity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Unknown</a:t>
            </a:r>
            <a:r>
              <a:rPr lang="it-IT" dirty="0"/>
              <a:t> → moderate </a:t>
            </a:r>
            <a:r>
              <a:rPr lang="it-IT" dirty="0" err="1"/>
              <a:t>traffic</a:t>
            </a:r>
            <a:r>
              <a:rPr lang="it-IT" dirty="0"/>
              <a:t> (repubblica, </a:t>
            </a:r>
            <a:r>
              <a:rPr lang="it-IT" dirty="0" err="1"/>
              <a:t>staseraTV</a:t>
            </a:r>
            <a:r>
              <a:rPr lang="it-IT" dirty="0"/>
              <a:t>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Browser Distribution">
            <a:extLst>
              <a:ext uri="{FF2B5EF4-FFF2-40B4-BE49-F238E27FC236}">
                <a16:creationId xmlns:a16="http://schemas.microsoft.com/office/drawing/2014/main" id="{E870BC8B-090C-4D60-BD0C-2FB4BF2EF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0" y="1036727"/>
            <a:ext cx="5699759" cy="306500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8143B07-F900-B51C-6CBD-27A7685E75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6" t="25546" r="26675" b="15294"/>
          <a:stretch/>
        </p:blipFill>
        <p:spPr>
          <a:xfrm>
            <a:off x="6492240" y="3984170"/>
            <a:ext cx="5699759" cy="287383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3254847-C06D-E117-D004-00072F051F1F}"/>
              </a:ext>
            </a:extLst>
          </p:cNvPr>
          <p:cNvSpPr txBox="1"/>
          <p:nvPr/>
        </p:nvSpPr>
        <p:spPr>
          <a:xfrm>
            <a:off x="349007" y="783771"/>
            <a:ext cx="58689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 dirty="0"/>
              <a:t>EDA-Browser Analysis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9C45AE3-35DD-6029-18C8-C442F85C87B4}"/>
              </a:ext>
            </a:extLst>
          </p:cNvPr>
          <p:cNvSpPr txBox="1"/>
          <p:nvPr/>
        </p:nvSpPr>
        <p:spPr>
          <a:xfrm>
            <a:off x="474619" y="2354784"/>
            <a:ext cx="505532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Key </a:t>
            </a:r>
            <a:r>
              <a:rPr lang="it-IT" dirty="0" err="1"/>
              <a:t>Findings</a:t>
            </a:r>
            <a:r>
              <a:rPr lang="it-IT" dirty="0"/>
              <a:t>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Mobile Chrome</a:t>
            </a:r>
            <a:r>
              <a:rPr lang="it-IT" dirty="0"/>
              <a:t> → </a:t>
            </a:r>
            <a:r>
              <a:rPr lang="it-IT" dirty="0" err="1"/>
              <a:t>dominant</a:t>
            </a:r>
            <a:r>
              <a:rPr lang="it-IT" dirty="0"/>
              <a:t> on mobile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Chrome</a:t>
            </a:r>
            <a:r>
              <a:rPr lang="it-IT" dirty="0"/>
              <a:t> →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on desktops/laptops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Mobile Safari</a:t>
            </a:r>
            <a:r>
              <a:rPr lang="it-IT" dirty="0"/>
              <a:t> → strong on tablets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Tablet </a:t>
            </a:r>
            <a:r>
              <a:rPr lang="it-IT" b="1" dirty="0" err="1"/>
              <a:t>usage</a:t>
            </a:r>
            <a:r>
              <a:rPr lang="it-IT" dirty="0"/>
              <a:t> → more browser </a:t>
            </a:r>
            <a:r>
              <a:rPr lang="it-IT" dirty="0" err="1"/>
              <a:t>diversity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Overall</a:t>
            </a:r>
            <a:r>
              <a:rPr lang="it-IT" dirty="0"/>
              <a:t> → browser </a:t>
            </a:r>
            <a:r>
              <a:rPr lang="it-IT" dirty="0" err="1"/>
              <a:t>choice</a:t>
            </a:r>
            <a:r>
              <a:rPr lang="it-IT" dirty="0"/>
              <a:t> </a:t>
            </a:r>
            <a:r>
              <a:rPr lang="it-IT" dirty="0" err="1"/>
              <a:t>closely</a:t>
            </a:r>
            <a:r>
              <a:rPr lang="it-IT" dirty="0"/>
              <a:t> </a:t>
            </a:r>
            <a:r>
              <a:rPr lang="it-IT" dirty="0" err="1"/>
              <a:t>linked</a:t>
            </a:r>
            <a:r>
              <a:rPr lang="it-IT" dirty="0"/>
              <a:t> to device </a:t>
            </a:r>
            <a:r>
              <a:rPr lang="it-IT" dirty="0" err="1"/>
              <a:t>type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Key point</a:t>
            </a:r>
            <a:r>
              <a:rPr lang="it-IT" dirty="0"/>
              <a:t> → </a:t>
            </a:r>
            <a:r>
              <a:rPr lang="it-IT" dirty="0" err="1"/>
              <a:t>Google’s</a:t>
            </a:r>
            <a:r>
              <a:rPr lang="it-IT" dirty="0"/>
              <a:t> browsers (Chrome + Mobile Chrome) lead </a:t>
            </a:r>
            <a:r>
              <a:rPr lang="it-IT" dirty="0" err="1"/>
              <a:t>across</a:t>
            </a:r>
            <a:r>
              <a:rPr lang="it-IT" dirty="0"/>
              <a:t> </a:t>
            </a:r>
            <a:r>
              <a:rPr lang="it-IT" dirty="0" err="1"/>
              <a:t>platforms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OS distribution">
            <a:extLst>
              <a:ext uri="{FF2B5EF4-FFF2-40B4-BE49-F238E27FC236}">
                <a16:creationId xmlns:a16="http://schemas.microsoft.com/office/drawing/2014/main" id="{90A632CC-01C2-4C13-8AAC-C9410E179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275" y="884428"/>
            <a:ext cx="6350726" cy="286893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6E19EFF9-F3F7-C214-1157-C3CFB486D384}"/>
              </a:ext>
            </a:extLst>
          </p:cNvPr>
          <p:cNvSpPr txBox="1"/>
          <p:nvPr/>
        </p:nvSpPr>
        <p:spPr>
          <a:xfrm>
            <a:off x="326572" y="469844"/>
            <a:ext cx="54733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EDA-</a:t>
            </a:r>
            <a:r>
              <a:rPr lang="it-IT" sz="4400" dirty="0" err="1"/>
              <a:t>Operation</a:t>
            </a:r>
            <a:r>
              <a:rPr lang="it-IT" sz="4400" dirty="0"/>
              <a:t> </a:t>
            </a:r>
            <a:r>
              <a:rPr lang="it-IT" sz="4400" dirty="0" err="1"/>
              <a:t>Sistem</a:t>
            </a:r>
            <a:r>
              <a:rPr lang="it-IT" sz="4400" dirty="0"/>
              <a:t> Analysis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82FDE6B-6901-C914-ED73-01E5D0FFC9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6" t="26353" r="25715" b="15025"/>
          <a:stretch/>
        </p:blipFill>
        <p:spPr>
          <a:xfrm>
            <a:off x="5841274" y="3753367"/>
            <a:ext cx="6400800" cy="3104633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942E7C62-F604-178D-E873-D547D26CB023}"/>
              </a:ext>
            </a:extLst>
          </p:cNvPr>
          <p:cNvSpPr txBox="1"/>
          <p:nvPr/>
        </p:nvSpPr>
        <p:spPr>
          <a:xfrm>
            <a:off x="326572" y="2460705"/>
            <a:ext cx="51467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Key Features: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Android</a:t>
            </a:r>
            <a:r>
              <a:rPr lang="it-IT" dirty="0"/>
              <a:t> → </a:t>
            </a:r>
            <a:r>
              <a:rPr lang="it-IT" dirty="0" err="1"/>
              <a:t>dominant</a:t>
            </a:r>
            <a:r>
              <a:rPr lang="it-IT" dirty="0"/>
              <a:t> on mobile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Windows 10 &amp; 7</a:t>
            </a:r>
            <a:r>
              <a:rPr lang="it-IT" dirty="0"/>
              <a:t> → top on desktop/laptop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iOS (iPhone &amp; iPad)</a:t>
            </a:r>
            <a:r>
              <a:rPr lang="it-IT" dirty="0"/>
              <a:t> → strong on mobile and tablet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Clear </a:t>
            </a:r>
            <a:r>
              <a:rPr lang="it-IT" b="1" dirty="0" err="1"/>
              <a:t>segmentation</a:t>
            </a:r>
            <a:r>
              <a:rPr lang="it-IT" dirty="0"/>
              <a:t> → </a:t>
            </a:r>
            <a:r>
              <a:rPr lang="it-IT" dirty="0" err="1"/>
              <a:t>minimal</a:t>
            </a:r>
            <a:r>
              <a:rPr lang="it-IT" dirty="0"/>
              <a:t> OS-device crossover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Overall</a:t>
            </a:r>
            <a:r>
              <a:rPr lang="it-IT" dirty="0"/>
              <a:t> → Android and iPhone lead by far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Desktop OS</a:t>
            </a:r>
            <a:r>
              <a:rPr lang="it-IT" dirty="0"/>
              <a:t> → Windows 10 and </a:t>
            </a:r>
            <a:r>
              <a:rPr lang="it-IT" dirty="0" err="1"/>
              <a:t>macOS</a:t>
            </a:r>
            <a:r>
              <a:rPr lang="it-IT" dirty="0"/>
              <a:t> follow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Minor share</a:t>
            </a:r>
            <a:r>
              <a:rPr lang="it-IT" dirty="0"/>
              <a:t> → </a:t>
            </a:r>
            <a:r>
              <a:rPr lang="it-IT" dirty="0" err="1"/>
              <a:t>older</a:t>
            </a:r>
            <a:r>
              <a:rPr lang="it-IT" dirty="0"/>
              <a:t> systems and Linux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22111B-5E34-3B8A-D698-8DD22B503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65781"/>
            <a:ext cx="9404723" cy="1400530"/>
          </a:xfrm>
        </p:spPr>
        <p:txBody>
          <a:bodyPr/>
          <a:lstStyle/>
          <a:p>
            <a:r>
              <a:rPr lang="it-IT" dirty="0"/>
              <a:t>Using Tableau for </a:t>
            </a:r>
            <a:r>
              <a:rPr lang="it-IT" dirty="0" err="1"/>
              <a:t>Enhanced</a:t>
            </a:r>
            <a:r>
              <a:rPr lang="it-IT" dirty="0"/>
              <a:t> Insights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2E2386-B052-4360-0158-09404F67A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it-IT" dirty="0" err="1"/>
              <a:t>Exported</a:t>
            </a:r>
            <a:r>
              <a:rPr lang="it-IT" dirty="0"/>
              <a:t> </a:t>
            </a:r>
            <a:r>
              <a:rPr lang="it-IT" dirty="0" err="1"/>
              <a:t>cleaned</a:t>
            </a:r>
            <a:r>
              <a:rPr lang="it-IT" dirty="0"/>
              <a:t> and </a:t>
            </a:r>
            <a:r>
              <a:rPr lang="it-IT" dirty="0" err="1"/>
              <a:t>enriched</a:t>
            </a:r>
            <a:r>
              <a:rPr lang="it-IT" dirty="0"/>
              <a:t> data from </a:t>
            </a:r>
            <a:r>
              <a:rPr lang="it-IT" b="1" dirty="0"/>
              <a:t>Google </a:t>
            </a:r>
            <a:r>
              <a:rPr lang="it-IT" b="1" dirty="0" err="1"/>
              <a:t>Colab</a:t>
            </a:r>
            <a:endParaRPr lang="it-IT" b="1" dirty="0"/>
          </a:p>
          <a:p>
            <a:pPr marL="0" indent="0">
              <a:buNone/>
            </a:pPr>
            <a:endParaRPr lang="it-IT" dirty="0"/>
          </a:p>
          <a:p>
            <a:r>
              <a:rPr lang="it-IT" dirty="0" err="1"/>
              <a:t>Saved</a:t>
            </a:r>
            <a:r>
              <a:rPr lang="it-IT" dirty="0"/>
              <a:t> datasets </a:t>
            </a:r>
            <a:r>
              <a:rPr lang="it-IT" dirty="0" err="1"/>
              <a:t>as</a:t>
            </a:r>
            <a:r>
              <a:rPr lang="it-IT" dirty="0"/>
              <a:t> .csv files for Tableau import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 err="1"/>
              <a:t>Imported</a:t>
            </a:r>
            <a:r>
              <a:rPr lang="it-IT" dirty="0"/>
              <a:t> </a:t>
            </a:r>
            <a:r>
              <a:rPr lang="it-IT" dirty="0" err="1"/>
              <a:t>cleaned</a:t>
            </a:r>
            <a:r>
              <a:rPr lang="it-IT" dirty="0"/>
              <a:t> dataset </a:t>
            </a:r>
            <a:r>
              <a:rPr lang="it-IT" dirty="0" err="1"/>
              <a:t>into</a:t>
            </a:r>
            <a:r>
              <a:rPr lang="it-IT" dirty="0"/>
              <a:t> </a:t>
            </a:r>
            <a:r>
              <a:rPr lang="it-IT" b="1" dirty="0"/>
              <a:t>Tableau Desktop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 err="1"/>
              <a:t>Built</a:t>
            </a:r>
            <a:r>
              <a:rPr lang="it-IT" dirty="0"/>
              <a:t> interactive dashboards for: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Website activity by </a:t>
            </a:r>
            <a:r>
              <a:rPr lang="it-IT" dirty="0" err="1"/>
              <a:t>region</a:t>
            </a:r>
            <a:r>
              <a:rPr lang="it-IT" dirty="0"/>
              <a:t> and province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Device, browser, and OS </a:t>
            </a:r>
            <a:r>
              <a:rPr lang="it-IT" dirty="0" err="1"/>
              <a:t>distribution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User engagement </a:t>
            </a:r>
            <a:r>
              <a:rPr lang="it-IT" dirty="0" err="1"/>
              <a:t>metrics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r>
              <a:rPr lang="it-IT" dirty="0" err="1"/>
              <a:t>Enabled</a:t>
            </a:r>
            <a:r>
              <a:rPr lang="it-IT" dirty="0"/>
              <a:t> </a:t>
            </a:r>
            <a:r>
              <a:rPr lang="it-IT" dirty="0" err="1"/>
              <a:t>dynamic</a:t>
            </a:r>
            <a:r>
              <a:rPr lang="it-IT" dirty="0"/>
              <a:t> filtering by </a:t>
            </a:r>
            <a:r>
              <a:rPr lang="it-IT" dirty="0" err="1"/>
              <a:t>region</a:t>
            </a:r>
            <a:r>
              <a:rPr lang="it-IT" dirty="0"/>
              <a:t>, site, and device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2387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7527FD-74AA-7A54-8D1D-868960225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518033"/>
            <a:ext cx="9404723" cy="1400530"/>
          </a:xfrm>
        </p:spPr>
        <p:txBody>
          <a:bodyPr/>
          <a:lstStyle/>
          <a:p>
            <a:r>
              <a:rPr lang="it-IT" sz="4800" dirty="0"/>
              <a:t>CONCLUSIONS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F8B454C-F63E-F734-C395-0620C5BDE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800" i="1" u="sng" dirty="0"/>
              <a:t>KEY TAKEAWAYS</a:t>
            </a:r>
            <a:r>
              <a:rPr lang="it-IT" sz="2800" dirty="0"/>
              <a:t>:</a:t>
            </a:r>
          </a:p>
          <a:p>
            <a:pPr marL="0" indent="0">
              <a:buNone/>
            </a:pPr>
            <a:endParaRPr lang="it-IT" sz="2800" dirty="0"/>
          </a:p>
          <a:p>
            <a:r>
              <a:rPr lang="it-IT" sz="2800" dirty="0" err="1"/>
              <a:t>Majority</a:t>
            </a:r>
            <a:r>
              <a:rPr lang="it-IT" sz="2800" dirty="0"/>
              <a:t> of users </a:t>
            </a:r>
            <a:r>
              <a:rPr lang="it-IT" sz="2800" dirty="0" err="1"/>
              <a:t>browse</a:t>
            </a:r>
            <a:r>
              <a:rPr lang="it-IT" sz="2800" dirty="0"/>
              <a:t> via mobile</a:t>
            </a:r>
          </a:p>
          <a:p>
            <a:r>
              <a:rPr lang="it-IT" sz="2800" dirty="0"/>
              <a:t>News &amp; entertainment </a:t>
            </a:r>
            <a:r>
              <a:rPr lang="it-IT" sz="2800" dirty="0" err="1"/>
              <a:t>sites</a:t>
            </a:r>
            <a:r>
              <a:rPr lang="it-IT" sz="2800" dirty="0"/>
              <a:t> are </a:t>
            </a:r>
            <a:r>
              <a:rPr lang="it-IT" sz="2800" dirty="0" err="1"/>
              <a:t>most</a:t>
            </a:r>
            <a:r>
              <a:rPr lang="it-IT" sz="2800" dirty="0"/>
              <a:t> </a:t>
            </a:r>
            <a:r>
              <a:rPr lang="it-IT" sz="2800" dirty="0" err="1"/>
              <a:t>visited</a:t>
            </a:r>
            <a:endParaRPr lang="it-IT" sz="2800" dirty="0"/>
          </a:p>
          <a:p>
            <a:r>
              <a:rPr lang="it-IT" sz="2800" dirty="0"/>
              <a:t>Strong </a:t>
            </a:r>
            <a:r>
              <a:rPr lang="it-IT" sz="2800" dirty="0" err="1"/>
              <a:t>regional</a:t>
            </a:r>
            <a:r>
              <a:rPr lang="it-IT" sz="2800" dirty="0"/>
              <a:t> </a:t>
            </a:r>
            <a:r>
              <a:rPr lang="it-IT" sz="2800" dirty="0" err="1"/>
              <a:t>differences</a:t>
            </a:r>
            <a:r>
              <a:rPr lang="it-IT" sz="2800" dirty="0"/>
              <a:t> in site </a:t>
            </a:r>
            <a:r>
              <a:rPr lang="it-IT" sz="2800" dirty="0" err="1"/>
              <a:t>usage</a:t>
            </a:r>
            <a:endParaRPr lang="it-IT" sz="2800" dirty="0"/>
          </a:p>
          <a:p>
            <a:r>
              <a:rPr lang="it-IT" sz="2800" dirty="0"/>
              <a:t>Chrome + Android </a:t>
            </a:r>
            <a:r>
              <a:rPr lang="it-IT" sz="2800" dirty="0" err="1"/>
              <a:t>define</a:t>
            </a:r>
            <a:r>
              <a:rPr lang="it-IT" sz="2800" dirty="0"/>
              <a:t> the tech </a:t>
            </a:r>
            <a:r>
              <a:rPr lang="it-IT" sz="2800" dirty="0" err="1"/>
              <a:t>landscape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3909158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BF1F8F-F1E8-5989-C3F6-FB7AA4AA2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047" y="2846301"/>
            <a:ext cx="9404723" cy="1400530"/>
          </a:xfrm>
        </p:spPr>
        <p:txBody>
          <a:bodyPr/>
          <a:lstStyle/>
          <a:p>
            <a:r>
              <a:rPr lang="it-IT" sz="8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226583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6FFBD39-CFD9-035E-275F-C16CEAC61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437741"/>
            <a:ext cx="891168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it-IT" sz="7300" dirty="0"/>
              <a:t>GOAL</a:t>
            </a:r>
            <a:br>
              <a:rPr lang="it-IT" sz="4800" dirty="0"/>
            </a:br>
            <a:br>
              <a:rPr lang="it-IT" sz="3200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9DE4681-98BF-3D93-AEA2-F4BA3BE14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5459" y="12039128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BD29AEF-5EFC-B384-B6DA-0EC90629684B}"/>
              </a:ext>
            </a:extLst>
          </p:cNvPr>
          <p:cNvSpPr txBox="1"/>
          <p:nvPr/>
        </p:nvSpPr>
        <p:spPr>
          <a:xfrm>
            <a:off x="1948149" y="1718631"/>
            <a:ext cx="82957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itchFamily="2" charset="2"/>
              <a:buChar char="Ø"/>
            </a:pPr>
            <a:r>
              <a:rPr lang="it-IT" sz="2800" dirty="0" err="1"/>
              <a:t>Understand</a:t>
            </a:r>
            <a:r>
              <a:rPr lang="it-IT" sz="2800" dirty="0"/>
              <a:t> </a:t>
            </a:r>
            <a:r>
              <a:rPr lang="it-IT" sz="2800" b="1" dirty="0"/>
              <a:t>user </a:t>
            </a:r>
            <a:r>
              <a:rPr lang="it-IT" sz="2800" b="1" dirty="0" err="1"/>
              <a:t>behavior</a:t>
            </a:r>
            <a:r>
              <a:rPr lang="it-IT" sz="2800" b="1" dirty="0"/>
              <a:t> </a:t>
            </a:r>
            <a:r>
              <a:rPr lang="it-IT" sz="2800" dirty="0"/>
              <a:t>on websites </a:t>
            </a:r>
            <a:r>
              <a:rPr lang="it-IT" sz="2800" dirty="0" err="1"/>
              <a:t>across</a:t>
            </a:r>
            <a:r>
              <a:rPr lang="it-IT" sz="2800" dirty="0"/>
              <a:t> </a:t>
            </a:r>
            <a:r>
              <a:rPr lang="it-IT" sz="2800" dirty="0" err="1"/>
              <a:t>Italy</a:t>
            </a:r>
            <a:endParaRPr lang="it-IT" sz="2800" dirty="0"/>
          </a:p>
          <a:p>
            <a:endParaRPr lang="it-IT" sz="2800" dirty="0"/>
          </a:p>
          <a:p>
            <a:pPr marL="285750" indent="-285750">
              <a:buClr>
                <a:schemeClr val="accent1"/>
              </a:buClr>
              <a:buFont typeface="Wingdings" pitchFamily="2" charset="2"/>
              <a:buChar char="Ø"/>
            </a:pPr>
            <a:r>
              <a:rPr lang="it-IT" sz="2800" dirty="0" err="1"/>
              <a:t>Analyze</a:t>
            </a:r>
            <a:r>
              <a:rPr lang="it-IT" sz="2800" dirty="0"/>
              <a:t> </a:t>
            </a:r>
            <a:r>
              <a:rPr lang="it-IT" sz="2800" b="1" dirty="0"/>
              <a:t>web activity </a:t>
            </a:r>
            <a:r>
              <a:rPr lang="it-IT" sz="2800" dirty="0"/>
              <a:t>by </a:t>
            </a:r>
            <a:r>
              <a:rPr lang="it-IT" sz="2800" dirty="0" err="1"/>
              <a:t>region</a:t>
            </a:r>
            <a:r>
              <a:rPr lang="it-IT" sz="2800" dirty="0"/>
              <a:t>, province, device, OS, and browser</a:t>
            </a:r>
          </a:p>
          <a:p>
            <a:pPr>
              <a:buClr>
                <a:schemeClr val="accent1"/>
              </a:buClr>
            </a:pPr>
            <a:endParaRPr lang="it-IT" sz="2800" dirty="0"/>
          </a:p>
          <a:p>
            <a:pPr marL="285750" indent="-285750">
              <a:buClr>
                <a:schemeClr val="accent1"/>
              </a:buClr>
              <a:buFont typeface="Wingdings" pitchFamily="2" charset="2"/>
              <a:buChar char="Ø"/>
            </a:pPr>
            <a:r>
              <a:rPr lang="it-IT" sz="2800" dirty="0" err="1"/>
              <a:t>Identify</a:t>
            </a:r>
            <a:r>
              <a:rPr lang="it-IT" sz="2800" dirty="0"/>
              <a:t> the </a:t>
            </a:r>
            <a:r>
              <a:rPr lang="it-IT" sz="2800" b="1" dirty="0" err="1"/>
              <a:t>most</a:t>
            </a:r>
            <a:r>
              <a:rPr lang="it-IT" sz="2800" b="1" dirty="0"/>
              <a:t> </a:t>
            </a:r>
            <a:r>
              <a:rPr lang="it-IT" sz="2800" b="1" dirty="0" err="1"/>
              <a:t>visited</a:t>
            </a:r>
            <a:r>
              <a:rPr lang="it-IT" sz="2800" b="1" dirty="0"/>
              <a:t> websites</a:t>
            </a:r>
            <a:r>
              <a:rPr lang="it-IT" sz="2800" dirty="0"/>
              <a:t> and </a:t>
            </a:r>
            <a:r>
              <a:rPr lang="it-IT" sz="2800" b="1" dirty="0" err="1"/>
              <a:t>active</a:t>
            </a:r>
            <a:r>
              <a:rPr lang="it-IT" sz="2800" b="1" dirty="0"/>
              <a:t> users</a:t>
            </a:r>
          </a:p>
          <a:p>
            <a:pPr>
              <a:buClr>
                <a:schemeClr val="accent1"/>
              </a:buClr>
            </a:pPr>
            <a:endParaRPr lang="it-IT" sz="2800" dirty="0"/>
          </a:p>
          <a:p>
            <a:pPr marL="285750" indent="-285750">
              <a:buClr>
                <a:schemeClr val="accent1"/>
              </a:buClr>
              <a:buFont typeface="Wingdings" pitchFamily="2" charset="2"/>
              <a:buChar char="Ø"/>
            </a:pPr>
            <a:r>
              <a:rPr lang="it-IT" sz="2800" dirty="0"/>
              <a:t>Compare </a:t>
            </a:r>
            <a:r>
              <a:rPr lang="it-IT" sz="2800" b="1" dirty="0" err="1"/>
              <a:t>KPIs</a:t>
            </a:r>
            <a:r>
              <a:rPr lang="it-IT" sz="2800" dirty="0"/>
              <a:t> </a:t>
            </a:r>
            <a:r>
              <a:rPr lang="it-IT" sz="2800" dirty="0" err="1"/>
              <a:t>across</a:t>
            </a:r>
            <a:r>
              <a:rPr lang="it-IT" sz="2800" dirty="0"/>
              <a:t> </a:t>
            </a:r>
            <a:r>
              <a:rPr lang="it-IT" sz="2800" dirty="0" err="1"/>
              <a:t>geographic</a:t>
            </a:r>
            <a:r>
              <a:rPr lang="it-IT" sz="2800" dirty="0"/>
              <a:t> and technical </a:t>
            </a:r>
            <a:r>
              <a:rPr lang="it-IT" sz="2800" dirty="0" err="1"/>
              <a:t>segments</a:t>
            </a:r>
            <a:r>
              <a:rPr lang="it-IT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2074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60C9C8-B982-DC89-94DE-C66F0BB00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sz="6000" dirty="0"/>
              <a:t>WORKFLOW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0D51D1F-7927-8EDF-2208-260367DEC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Data loading &amp; </a:t>
            </a:r>
            <a:r>
              <a:rPr lang="it-IT" sz="3600" dirty="0" err="1"/>
              <a:t>merging</a:t>
            </a:r>
            <a:r>
              <a:rPr lang="it-IT" sz="3600" dirty="0"/>
              <a:t> (</a:t>
            </a:r>
            <a:r>
              <a:rPr lang="it-IT" sz="3600" dirty="0" err="1"/>
              <a:t>Colab</a:t>
            </a:r>
            <a:r>
              <a:rPr lang="it-IT" sz="3600" dirty="0"/>
              <a:t>)</a:t>
            </a:r>
          </a:p>
          <a:p>
            <a:r>
              <a:rPr lang="it-IT" sz="3600" dirty="0" err="1"/>
              <a:t>Cleaning</a:t>
            </a:r>
            <a:r>
              <a:rPr lang="it-IT" sz="3600" dirty="0"/>
              <a:t> &amp; filtering </a:t>
            </a:r>
          </a:p>
          <a:p>
            <a:r>
              <a:rPr lang="it-IT" sz="3600" dirty="0" err="1"/>
              <a:t>Exploratory</a:t>
            </a:r>
            <a:r>
              <a:rPr lang="it-IT" sz="3600" dirty="0"/>
              <a:t> Data Analysis (EDA)</a:t>
            </a:r>
          </a:p>
          <a:p>
            <a:r>
              <a:rPr lang="it-IT" sz="3600" dirty="0" err="1"/>
              <a:t>Visualizations</a:t>
            </a:r>
            <a:r>
              <a:rPr lang="it-IT" sz="3600" dirty="0"/>
              <a:t> in Python </a:t>
            </a:r>
          </a:p>
          <a:p>
            <a:r>
              <a:rPr lang="it-IT" sz="3600" dirty="0"/>
              <a:t>Interactive dashboards in Tableau</a:t>
            </a:r>
          </a:p>
        </p:txBody>
      </p:sp>
    </p:spTree>
    <p:extLst>
      <p:ext uri="{BB962C8B-B14F-4D97-AF65-F5344CB8AC3E}">
        <p14:creationId xmlns:p14="http://schemas.microsoft.com/office/powerpoint/2010/main" val="98027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A87271-BD65-9FE9-647B-15B9EC2D3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DATA CLEANING HIGHLIGHTS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9947F2-CB6A-9F46-FC92-2EFB3070E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93670"/>
            <a:ext cx="8946541" cy="4654730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itchFamily="2" charset="2"/>
              <a:buChar char="Ø"/>
            </a:pPr>
            <a:r>
              <a:rPr lang="it-IT" sz="1800" dirty="0" err="1"/>
              <a:t>Missing</a:t>
            </a:r>
            <a:r>
              <a:rPr lang="it-IT" sz="1800" dirty="0"/>
              <a:t> </a:t>
            </a:r>
            <a:r>
              <a:rPr lang="it-IT" sz="1800" dirty="0" err="1"/>
              <a:t>Values</a:t>
            </a:r>
            <a:r>
              <a:rPr lang="it-IT" sz="1800" dirty="0"/>
              <a:t> </a:t>
            </a:r>
            <a:r>
              <a:rPr lang="it-IT" sz="1800" dirty="0" err="1"/>
              <a:t>Detection</a:t>
            </a:r>
            <a:endParaRPr lang="it-IT" sz="1800" dirty="0"/>
          </a:p>
          <a:p>
            <a:pPr>
              <a:buFont typeface="Wingdings" pitchFamily="2" charset="2"/>
              <a:buChar char="Ø"/>
            </a:pPr>
            <a:endParaRPr lang="it-IT" sz="1800" dirty="0"/>
          </a:p>
          <a:p>
            <a:pPr>
              <a:buFont typeface="Wingdings" pitchFamily="2" charset="2"/>
              <a:buChar char="Ø"/>
            </a:pPr>
            <a:r>
              <a:rPr lang="it-IT" sz="1800" dirty="0" err="1"/>
              <a:t>Missing</a:t>
            </a:r>
            <a:r>
              <a:rPr lang="it-IT" sz="1800" dirty="0"/>
              <a:t> </a:t>
            </a:r>
            <a:r>
              <a:rPr lang="it-IT" sz="1800" dirty="0" err="1"/>
              <a:t>values</a:t>
            </a:r>
            <a:r>
              <a:rPr lang="it-IT" sz="1800" dirty="0"/>
              <a:t> </a:t>
            </a:r>
            <a:r>
              <a:rPr lang="it-IT" sz="1800" dirty="0" err="1"/>
              <a:t>filled</a:t>
            </a:r>
            <a:r>
              <a:rPr lang="it-IT" sz="1800" dirty="0"/>
              <a:t> for </a:t>
            </a:r>
            <a:r>
              <a:rPr lang="it-IT" sz="1800" dirty="0" err="1"/>
              <a:t>categorical</a:t>
            </a:r>
            <a:r>
              <a:rPr lang="it-IT" sz="1800" dirty="0"/>
              <a:t> </a:t>
            </a:r>
            <a:r>
              <a:rPr lang="it-IT" sz="1800" dirty="0" err="1"/>
              <a:t>variables</a:t>
            </a:r>
            <a:endParaRPr lang="it-IT" sz="1800" dirty="0"/>
          </a:p>
          <a:p>
            <a:pPr>
              <a:buFont typeface="Wingdings" pitchFamily="2" charset="2"/>
              <a:buChar char="Ø"/>
            </a:pPr>
            <a:endParaRPr lang="it-IT" sz="1800" dirty="0"/>
          </a:p>
          <a:p>
            <a:pPr>
              <a:buFont typeface="Wingdings" pitchFamily="2" charset="2"/>
              <a:buChar char="Ø"/>
            </a:pPr>
            <a:r>
              <a:rPr lang="it-IT" sz="1800" dirty="0" err="1"/>
              <a:t>Mapped</a:t>
            </a:r>
            <a:r>
              <a:rPr lang="it-IT" sz="1800" dirty="0"/>
              <a:t> </a:t>
            </a:r>
            <a:r>
              <a:rPr lang="it-IT" sz="1800" dirty="0" err="1"/>
              <a:t>numeric</a:t>
            </a:r>
            <a:r>
              <a:rPr lang="it-IT" sz="1800" dirty="0"/>
              <a:t> </a:t>
            </a:r>
            <a:r>
              <a:rPr lang="it-IT" sz="1800" dirty="0" err="1"/>
              <a:t>codes</a:t>
            </a:r>
            <a:r>
              <a:rPr lang="it-IT" sz="1800" dirty="0"/>
              <a:t> to </a:t>
            </a:r>
            <a:r>
              <a:rPr lang="it-IT" sz="1800" dirty="0" err="1"/>
              <a:t>real</a:t>
            </a:r>
            <a:r>
              <a:rPr lang="it-IT" sz="1800" dirty="0"/>
              <a:t> names</a:t>
            </a:r>
          </a:p>
          <a:p>
            <a:pPr>
              <a:buFont typeface="Wingdings" pitchFamily="2" charset="2"/>
              <a:buChar char="Ø"/>
            </a:pPr>
            <a:endParaRPr lang="it-IT" sz="1800" dirty="0"/>
          </a:p>
          <a:p>
            <a:pPr>
              <a:buFont typeface="Wingdings" pitchFamily="2" charset="2"/>
              <a:buChar char="Ø"/>
            </a:pPr>
            <a:r>
              <a:rPr lang="it-IT" sz="1800" dirty="0" err="1"/>
              <a:t>Removed</a:t>
            </a:r>
            <a:r>
              <a:rPr lang="it-IT" sz="1800" dirty="0"/>
              <a:t> users with no website activity</a:t>
            </a:r>
          </a:p>
          <a:p>
            <a:pPr>
              <a:buFont typeface="Wingdings" pitchFamily="2" charset="2"/>
              <a:buChar char="Ø"/>
            </a:pPr>
            <a:endParaRPr lang="it-IT" sz="1800" dirty="0"/>
          </a:p>
          <a:p>
            <a:pPr>
              <a:buFont typeface="Wingdings" pitchFamily="2" charset="2"/>
              <a:buChar char="Ø"/>
            </a:pPr>
            <a:r>
              <a:rPr lang="it-IT" sz="1800" dirty="0" err="1"/>
              <a:t>Detected</a:t>
            </a:r>
            <a:r>
              <a:rPr lang="it-IT" sz="1800" dirty="0"/>
              <a:t> </a:t>
            </a:r>
            <a:r>
              <a:rPr lang="it-IT" sz="1800" dirty="0" err="1"/>
              <a:t>outliers</a:t>
            </a:r>
            <a:r>
              <a:rPr lang="it-IT" sz="1800" dirty="0"/>
              <a:t> </a:t>
            </a:r>
            <a:r>
              <a:rPr lang="it-IT" sz="1800" dirty="0" err="1"/>
              <a:t>using</a:t>
            </a:r>
            <a:r>
              <a:rPr lang="it-IT" sz="1800" dirty="0"/>
              <a:t> IQR </a:t>
            </a:r>
            <a:r>
              <a:rPr lang="it-IT" sz="1800" dirty="0" err="1"/>
              <a:t>method</a:t>
            </a:r>
            <a:r>
              <a:rPr lang="it-IT" sz="1800" dirty="0"/>
              <a:t>: </a:t>
            </a:r>
          </a:p>
          <a:p>
            <a:pPr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Cookie </a:t>
            </a:r>
            <a:r>
              <a:rPr lang="it-IT" sz="1600" dirty="0" err="1"/>
              <a:t>lifespan</a:t>
            </a:r>
            <a:r>
              <a:rPr lang="it-IT" sz="1600" dirty="0"/>
              <a:t> → no </a:t>
            </a:r>
            <a:r>
              <a:rPr lang="it-IT" sz="1600" dirty="0" err="1"/>
              <a:t>outliers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Activity duration → 133 </a:t>
            </a:r>
            <a:r>
              <a:rPr lang="it-IT" sz="1600" dirty="0" err="1"/>
              <a:t>outliers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Total activity → 315 “power users”</a:t>
            </a:r>
          </a:p>
          <a:p>
            <a:pPr marL="457200" lvl="1" indent="0">
              <a:buNone/>
            </a:pPr>
            <a:endParaRPr lang="it-IT" sz="1600" dirty="0"/>
          </a:p>
          <a:p>
            <a:pPr marL="0" indent="0">
              <a:buNone/>
            </a:pPr>
            <a:r>
              <a:rPr lang="it-IT" sz="1800" dirty="0"/>
              <a:t>! </a:t>
            </a:r>
            <a:r>
              <a:rPr lang="it-IT" sz="1800" dirty="0" err="1"/>
              <a:t>Outliers</a:t>
            </a:r>
            <a:r>
              <a:rPr lang="it-IT" sz="1800" dirty="0"/>
              <a:t> </a:t>
            </a:r>
            <a:r>
              <a:rPr lang="it-IT" sz="1800" dirty="0" err="1"/>
              <a:t>analyzed</a:t>
            </a:r>
            <a:r>
              <a:rPr lang="it-IT" sz="1800" dirty="0"/>
              <a:t> </a:t>
            </a:r>
            <a:r>
              <a:rPr lang="it-IT" sz="1800" dirty="0" err="1"/>
              <a:t>but</a:t>
            </a:r>
            <a:r>
              <a:rPr lang="it-IT" sz="1800" dirty="0"/>
              <a:t> </a:t>
            </a:r>
            <a:r>
              <a:rPr lang="it-IT" sz="1800" dirty="0" err="1"/>
              <a:t>not</a:t>
            </a:r>
            <a:r>
              <a:rPr lang="it-IT" sz="1800" dirty="0"/>
              <a:t> </a:t>
            </a:r>
            <a:r>
              <a:rPr lang="it-IT" sz="1800" dirty="0" err="1"/>
              <a:t>removed</a:t>
            </a:r>
            <a:endParaRPr lang="it-IT" sz="1800" dirty="0"/>
          </a:p>
          <a:p>
            <a:pPr>
              <a:buFont typeface="Wingdings" pitchFamily="2" charset="2"/>
              <a:buChar char="Ø"/>
            </a:pPr>
            <a:endParaRPr lang="it-IT" sz="1200" dirty="0"/>
          </a:p>
          <a:p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581131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7266B6-7789-6E7E-19A3-F6734D71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214" y="609472"/>
            <a:ext cx="10249571" cy="1400530"/>
          </a:xfrm>
        </p:spPr>
        <p:txBody>
          <a:bodyPr>
            <a:noAutofit/>
          </a:bodyPr>
          <a:lstStyle/>
          <a:p>
            <a:pPr algn="ctr"/>
            <a:r>
              <a:rPr lang="it-IT" sz="4400" dirty="0"/>
              <a:t>EXPLORATORY DATA ANALYSIS</a:t>
            </a:r>
            <a:br>
              <a:rPr lang="it-IT" sz="4400" dirty="0"/>
            </a:br>
            <a:r>
              <a:rPr lang="it-IT" sz="4400" dirty="0"/>
              <a:t>(EDA)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246403-71C1-C8B2-F5E6-BDEF52F922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501" y="2340301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relevant</a:t>
            </a:r>
            <a:r>
              <a:rPr lang="it-IT" dirty="0"/>
              <a:t> </a:t>
            </a:r>
            <a:r>
              <a:rPr lang="it-IT" dirty="0" err="1"/>
              <a:t>variables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explored</a:t>
            </a:r>
            <a:r>
              <a:rPr lang="it-IT" dirty="0"/>
              <a:t> </a:t>
            </a:r>
            <a:r>
              <a:rPr lang="it-IT" dirty="0" err="1"/>
              <a:t>through</a:t>
            </a:r>
            <a:r>
              <a:rPr lang="it-IT" dirty="0"/>
              <a:t> </a:t>
            </a:r>
            <a:r>
              <a:rPr lang="it-IT" dirty="0" err="1"/>
              <a:t>graphical</a:t>
            </a:r>
            <a:r>
              <a:rPr lang="it-IT" dirty="0"/>
              <a:t> </a:t>
            </a:r>
            <a:r>
              <a:rPr lang="it-IT" dirty="0" err="1"/>
              <a:t>correlation</a:t>
            </a:r>
            <a:r>
              <a:rPr lang="it-IT" dirty="0"/>
              <a:t> and comparative </a:t>
            </a:r>
            <a:r>
              <a:rPr lang="it-IT" dirty="0" err="1"/>
              <a:t>analysis</a:t>
            </a:r>
            <a:r>
              <a:rPr lang="it-IT" dirty="0"/>
              <a:t>.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i="1" dirty="0" err="1"/>
              <a:t>Main</a:t>
            </a:r>
            <a:r>
              <a:rPr lang="it-IT" i="1" dirty="0"/>
              <a:t> </a:t>
            </a:r>
            <a:r>
              <a:rPr lang="it-IT" i="1" dirty="0" err="1"/>
              <a:t>KPIs</a:t>
            </a:r>
            <a:r>
              <a:rPr lang="it-IT" i="1" dirty="0"/>
              <a:t> </a:t>
            </a:r>
            <a:r>
              <a:rPr lang="it-IT" i="1" dirty="0" err="1"/>
              <a:t>Explored</a:t>
            </a:r>
            <a:r>
              <a:rPr lang="it-IT" dirty="0"/>
              <a:t>:</a:t>
            </a:r>
          </a:p>
          <a:p>
            <a:r>
              <a:rPr lang="it-IT" dirty="0"/>
              <a:t>Total user activity (</a:t>
            </a:r>
            <a:r>
              <a:rPr lang="it-IT" dirty="0" err="1"/>
              <a:t>attivita_totali</a:t>
            </a:r>
            <a:r>
              <a:rPr lang="it-IT" dirty="0"/>
              <a:t>);</a:t>
            </a:r>
          </a:p>
          <a:p>
            <a:r>
              <a:rPr lang="it-IT" dirty="0"/>
              <a:t>Cookie </a:t>
            </a:r>
            <a:r>
              <a:rPr lang="it-IT" dirty="0" err="1"/>
              <a:t>lifetime</a:t>
            </a:r>
            <a:r>
              <a:rPr lang="it-IT" dirty="0"/>
              <a:t> (</a:t>
            </a:r>
            <a:r>
              <a:rPr lang="it-IT" dirty="0" err="1"/>
              <a:t>durata_vita</a:t>
            </a:r>
            <a:r>
              <a:rPr lang="it-IT" dirty="0"/>
              <a:t>);</a:t>
            </a:r>
          </a:p>
          <a:p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visited</a:t>
            </a:r>
            <a:r>
              <a:rPr lang="it-IT" dirty="0"/>
              <a:t> websites;</a:t>
            </a:r>
          </a:p>
          <a:p>
            <a:r>
              <a:rPr lang="it-IT" dirty="0"/>
              <a:t>Top users, </a:t>
            </a:r>
            <a:r>
              <a:rPr lang="it-IT" dirty="0" err="1"/>
              <a:t>regions</a:t>
            </a:r>
            <a:r>
              <a:rPr lang="it-IT" dirty="0"/>
              <a:t>, and </a:t>
            </a:r>
            <a:r>
              <a:rPr lang="it-IT" dirty="0" err="1"/>
              <a:t>provinces</a:t>
            </a:r>
            <a:r>
              <a:rPr lang="it-IT" dirty="0"/>
              <a:t>.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77519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9C613F-0BC3-4088-FB68-5442EBE27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EDA-THE 10 MOST ACTIVE USERS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0F1C9F8-8278-3483-E6B8-77CF1852D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27978" r="31890" b="13180"/>
          <a:stretch/>
        </p:blipFill>
        <p:spPr>
          <a:xfrm>
            <a:off x="1692158" y="1345473"/>
            <a:ext cx="8807684" cy="5251269"/>
          </a:xfrm>
        </p:spPr>
      </p:pic>
    </p:spTree>
    <p:extLst>
      <p:ext uri="{BB962C8B-B14F-4D97-AF65-F5344CB8AC3E}">
        <p14:creationId xmlns:p14="http://schemas.microsoft.com/office/powerpoint/2010/main" val="1074941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04D857-BD57-F6BF-E5A5-5142A2A65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4" y="590041"/>
            <a:ext cx="9319524" cy="1004702"/>
          </a:xfrm>
        </p:spPr>
        <p:txBody>
          <a:bodyPr/>
          <a:lstStyle/>
          <a:p>
            <a:r>
              <a:rPr lang="it-IT" dirty="0"/>
              <a:t>EDA- </a:t>
            </a:r>
            <a:r>
              <a:rPr lang="it-IT" dirty="0" err="1"/>
              <a:t>Regional</a:t>
            </a:r>
            <a:r>
              <a:rPr lang="it-IT" dirty="0"/>
              <a:t> Engagement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0C697AC-9398-0371-0575-D04AE5CD116E}"/>
              </a:ext>
            </a:extLst>
          </p:cNvPr>
          <p:cNvSpPr txBox="1"/>
          <p:nvPr/>
        </p:nvSpPr>
        <p:spPr>
          <a:xfrm>
            <a:off x="450574" y="1789043"/>
            <a:ext cx="275645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 err="1"/>
              <a:t>Graphical</a:t>
            </a:r>
            <a:r>
              <a:rPr lang="it-IT" i="1" dirty="0"/>
              <a:t> Analysis: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User </a:t>
            </a:r>
            <a:r>
              <a:rPr lang="it-IT" dirty="0" err="1"/>
              <a:t>count</a:t>
            </a:r>
            <a:r>
              <a:rPr lang="it-IT" dirty="0"/>
              <a:t> by </a:t>
            </a:r>
            <a:r>
              <a:rPr lang="it-IT" dirty="0" err="1"/>
              <a:t>region</a:t>
            </a:r>
            <a:r>
              <a:rPr lang="it-IT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Average</a:t>
            </a:r>
            <a:r>
              <a:rPr lang="it-IT" dirty="0"/>
              <a:t> activity per </a:t>
            </a:r>
            <a:r>
              <a:rPr lang="it-IT" dirty="0" err="1"/>
              <a:t>region</a:t>
            </a:r>
            <a:endParaRPr lang="it-IT" dirty="0"/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Average</a:t>
            </a:r>
            <a:r>
              <a:rPr lang="it-IT" dirty="0"/>
              <a:t> cookie duration</a:t>
            </a:r>
          </a:p>
          <a:p>
            <a:endParaRPr lang="it-IT" dirty="0"/>
          </a:p>
        </p:txBody>
      </p:sp>
      <p:pic>
        <p:nvPicPr>
          <p:cNvPr id="8" name="slide18" descr="User by Region">
            <a:extLst>
              <a:ext uri="{FF2B5EF4-FFF2-40B4-BE49-F238E27FC236}">
                <a16:creationId xmlns:a16="http://schemas.microsoft.com/office/drawing/2014/main" id="{B65E1A73-1D6F-D2E2-EA50-D25E3AEBFD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855"/>
          <a:stretch/>
        </p:blipFill>
        <p:spPr>
          <a:xfrm>
            <a:off x="3466272" y="1594743"/>
            <a:ext cx="8572500" cy="481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33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04D857-BD57-F6BF-E5A5-5142A2A65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4" y="543432"/>
            <a:ext cx="9319524" cy="1004702"/>
          </a:xfrm>
        </p:spPr>
        <p:txBody>
          <a:bodyPr/>
          <a:lstStyle/>
          <a:p>
            <a:r>
              <a:rPr lang="it-IT" dirty="0"/>
              <a:t>EDA- Province Engagement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0C697AC-9398-0371-0575-D04AE5CD116E}"/>
              </a:ext>
            </a:extLst>
          </p:cNvPr>
          <p:cNvSpPr txBox="1"/>
          <p:nvPr/>
        </p:nvSpPr>
        <p:spPr>
          <a:xfrm>
            <a:off x="450574" y="1789043"/>
            <a:ext cx="27564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 err="1"/>
              <a:t>Graphical</a:t>
            </a:r>
            <a:r>
              <a:rPr lang="it-IT" i="1" dirty="0"/>
              <a:t> Analysis: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User </a:t>
            </a:r>
            <a:r>
              <a:rPr lang="it-IT" dirty="0" err="1"/>
              <a:t>count</a:t>
            </a:r>
            <a:r>
              <a:rPr lang="it-IT" dirty="0"/>
              <a:t> by province;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Average</a:t>
            </a:r>
            <a:r>
              <a:rPr lang="it-IT" dirty="0"/>
              <a:t> activity per province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Average</a:t>
            </a:r>
            <a:r>
              <a:rPr lang="it-IT" dirty="0"/>
              <a:t> cookie duration by province</a:t>
            </a:r>
          </a:p>
          <a:p>
            <a:endParaRPr lang="it-IT" dirty="0"/>
          </a:p>
        </p:txBody>
      </p:sp>
      <p:pic>
        <p:nvPicPr>
          <p:cNvPr id="18" name="slide19" descr="User by Province">
            <a:extLst>
              <a:ext uri="{FF2B5EF4-FFF2-40B4-BE49-F238E27FC236}">
                <a16:creationId xmlns:a16="http://schemas.microsoft.com/office/drawing/2014/main" id="{B1F14CBE-F1A0-6B23-2654-A2D2C2073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811" y="1283440"/>
            <a:ext cx="7548202" cy="557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676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84EBFD-962A-3805-0368-2C604E128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3887"/>
            <a:ext cx="8911687" cy="1280890"/>
          </a:xfrm>
        </p:spPr>
        <p:txBody>
          <a:bodyPr/>
          <a:lstStyle/>
          <a:p>
            <a:r>
              <a:rPr lang="it-IT" dirty="0"/>
              <a:t>EDA-Website </a:t>
            </a:r>
            <a:r>
              <a:rPr lang="it-IT" dirty="0" err="1"/>
              <a:t>Popularity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8D18E5-F2F4-2C0C-BC35-7DBFEFA13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78226"/>
            <a:ext cx="2335630" cy="502588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it-IT" i="1" dirty="0"/>
              <a:t>Top </a:t>
            </a:r>
            <a:r>
              <a:rPr lang="it-IT" i="1" dirty="0" err="1"/>
              <a:t>visited</a:t>
            </a:r>
            <a:r>
              <a:rPr lang="it-IT" i="1" dirty="0"/>
              <a:t> websites ranking</a:t>
            </a:r>
            <a:r>
              <a:rPr lang="it-IT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i="1" dirty="0" err="1"/>
              <a:t>site_staseraTv</a:t>
            </a:r>
            <a:r>
              <a:rPr lang="it-IT" i="1" dirty="0"/>
              <a:t> + </a:t>
            </a:r>
            <a:r>
              <a:rPr lang="it-IT" i="1" dirty="0" err="1"/>
              <a:t>site_repubblica</a:t>
            </a:r>
            <a:r>
              <a:rPr lang="it-IT" i="1" dirty="0"/>
              <a:t> </a:t>
            </a:r>
            <a:r>
              <a:rPr lang="it-IT" dirty="0"/>
              <a:t>= &gt;39% of </a:t>
            </a:r>
            <a:r>
              <a:rPr lang="it-IT" dirty="0" err="1"/>
              <a:t>visits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err="1"/>
              <a:t>Followed</a:t>
            </a:r>
            <a:r>
              <a:rPr lang="it-IT" dirty="0"/>
              <a:t> by </a:t>
            </a:r>
            <a:r>
              <a:rPr lang="it-IT" b="1" dirty="0" err="1"/>
              <a:t>site_ansa</a:t>
            </a:r>
            <a:r>
              <a:rPr lang="it-IT" dirty="0"/>
              <a:t> and </a:t>
            </a:r>
            <a:r>
              <a:rPr lang="it-IT" b="1" dirty="0" err="1"/>
              <a:t>site_gazzetta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sites</a:t>
            </a:r>
            <a:r>
              <a:rPr lang="it-IT" dirty="0"/>
              <a:t>: low &amp; </a:t>
            </a:r>
            <a:r>
              <a:rPr lang="it-IT" dirty="0" err="1"/>
              <a:t>decreasing</a:t>
            </a:r>
            <a:r>
              <a:rPr lang="it-IT" dirty="0"/>
              <a:t> engagement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b="1" dirty="0"/>
              <a:t>News</a:t>
            </a:r>
            <a:r>
              <a:rPr lang="it-IT" dirty="0"/>
              <a:t> &amp; </a:t>
            </a:r>
            <a:r>
              <a:rPr lang="it-IT" b="1" dirty="0" err="1"/>
              <a:t>entertainmen</a:t>
            </a:r>
            <a:r>
              <a:rPr lang="it-IT" b="1" dirty="0"/>
              <a:t>: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popular</a:t>
            </a:r>
            <a:r>
              <a:rPr lang="it-IT" dirty="0"/>
              <a:t> </a:t>
            </a:r>
            <a:r>
              <a:rPr lang="it-IT" dirty="0" err="1"/>
              <a:t>content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4" name="slide8" descr="Websites by Total User Activity">
            <a:extLst>
              <a:ext uri="{FF2B5EF4-FFF2-40B4-BE49-F238E27FC236}">
                <a16:creationId xmlns:a16="http://schemas.microsoft.com/office/drawing/2014/main" id="{49E76ABB-26BA-FA2E-153E-FD4DDF393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378" y="1613038"/>
            <a:ext cx="8733182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2392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Gradazioni di grigio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{D3AE7127-EA36-5F43-A599-9A49DE5A7A9E}tf10001062</Template>
  <TotalTime>105</TotalTime>
  <Words>632</Words>
  <Application>Microsoft Macintosh PowerPoint</Application>
  <PresentationFormat>Widescreen</PresentationFormat>
  <Paragraphs>137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Century Gothic</vt:lpstr>
      <vt:lpstr>Wingdings</vt:lpstr>
      <vt:lpstr>Wingdings 3</vt:lpstr>
      <vt:lpstr>Ione</vt:lpstr>
      <vt:lpstr>Data Visualization Challange</vt:lpstr>
      <vt:lpstr>GOAL  </vt:lpstr>
      <vt:lpstr>WORKFLOW</vt:lpstr>
      <vt:lpstr>DATA CLEANING HIGHLIGHTS</vt:lpstr>
      <vt:lpstr>EXPLORATORY DATA ANALYSIS (EDA)</vt:lpstr>
      <vt:lpstr>EDA-THE 10 MOST ACTIVE USERS</vt:lpstr>
      <vt:lpstr>EDA- Regional Engagement</vt:lpstr>
      <vt:lpstr>EDA- Province Engagement</vt:lpstr>
      <vt:lpstr>EDA-Website Popularity</vt:lpstr>
      <vt:lpstr>EDA-Website Popularity by Region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Using Tableau for Enhanced Insights</vt:lpstr>
      <vt:lpstr>CONCLUSIONS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Challange</dc:title>
  <dc:creator/>
  <cp:lastModifiedBy>sophia hoeller</cp:lastModifiedBy>
  <cp:revision>1</cp:revision>
  <dcterms:created xsi:type="dcterms:W3CDTF">2025-03-24T12:37:08Z</dcterms:created>
  <dcterms:modified xsi:type="dcterms:W3CDTF">2025-03-24T14:22:56Z</dcterms:modified>
</cp:coreProperties>
</file>

<file path=docProps/thumbnail.jpeg>
</file>